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395" r:id="rId4"/>
    <p:sldId id="491" r:id="rId5"/>
    <p:sldId id="510" r:id="rId6"/>
    <p:sldId id="496" r:id="rId7"/>
    <p:sldId id="492" r:id="rId8"/>
    <p:sldId id="493" r:id="rId9"/>
    <p:sldId id="499" r:id="rId10"/>
    <p:sldId id="494" r:id="rId11"/>
    <p:sldId id="498" r:id="rId12"/>
    <p:sldId id="497" r:id="rId13"/>
    <p:sldId id="495" r:id="rId14"/>
    <p:sldId id="539" r:id="rId15"/>
    <p:sldId id="500" r:id="rId16"/>
    <p:sldId id="501" r:id="rId17"/>
    <p:sldId id="540" r:id="rId18"/>
    <p:sldId id="511" r:id="rId19"/>
    <p:sldId id="502" r:id="rId20"/>
    <p:sldId id="503" r:id="rId21"/>
    <p:sldId id="505" r:id="rId22"/>
    <p:sldId id="508" r:id="rId23"/>
    <p:sldId id="504" r:id="rId24"/>
    <p:sldId id="509" r:id="rId25"/>
    <p:sldId id="513" r:id="rId26"/>
    <p:sldId id="536" r:id="rId27"/>
    <p:sldId id="514" r:id="rId28"/>
    <p:sldId id="515" r:id="rId29"/>
    <p:sldId id="516" r:id="rId30"/>
    <p:sldId id="517" r:id="rId31"/>
    <p:sldId id="518" r:id="rId32"/>
    <p:sldId id="512" r:id="rId33"/>
    <p:sldId id="519" r:id="rId34"/>
    <p:sldId id="520" r:id="rId35"/>
    <p:sldId id="521" r:id="rId36"/>
    <p:sldId id="526" r:id="rId37"/>
    <p:sldId id="530" r:id="rId38"/>
    <p:sldId id="531" r:id="rId39"/>
    <p:sldId id="532" r:id="rId40"/>
    <p:sldId id="534" r:id="rId41"/>
    <p:sldId id="537" r:id="rId42"/>
    <p:sldId id="488" r:id="rId43"/>
    <p:sldId id="542" r:id="rId44"/>
    <p:sldId id="352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680F97A-F1FC-41EC-98E5-646D7D5359E0}">
          <p14:sldIdLst>
            <p14:sldId id="394"/>
            <p14:sldId id="395"/>
            <p14:sldId id="491"/>
          </p14:sldIdLst>
        </p14:section>
        <p14:section name="What is PHP" id="{4423CA39-A9D0-4C02-9155-E72F0A475C13}">
          <p14:sldIdLst>
            <p14:sldId id="510"/>
            <p14:sldId id="496"/>
            <p14:sldId id="492"/>
            <p14:sldId id="493"/>
            <p14:sldId id="499"/>
            <p14:sldId id="494"/>
            <p14:sldId id="498"/>
            <p14:sldId id="497"/>
            <p14:sldId id="495"/>
            <p14:sldId id="539"/>
            <p14:sldId id="500"/>
            <p14:sldId id="501"/>
            <p14:sldId id="540"/>
          </p14:sldIdLst>
        </p14:section>
        <p14:section name="PHP Forms" id="{D1A3586B-8284-487D-B4C8-11FDD349606C}">
          <p14:sldIdLst>
            <p14:sldId id="511"/>
            <p14:sldId id="502"/>
            <p14:sldId id="503"/>
            <p14:sldId id="505"/>
            <p14:sldId id="508"/>
            <p14:sldId id="504"/>
            <p14:sldId id="509"/>
          </p14:sldIdLst>
        </p14:section>
        <p14:section name="Functions" id="{1E45263C-94CB-4DAA-B539-1551FFD0643D}">
          <p14:sldIdLst>
            <p14:sldId id="513"/>
            <p14:sldId id="536"/>
            <p14:sldId id="514"/>
            <p14:sldId id="515"/>
            <p14:sldId id="516"/>
            <p14:sldId id="517"/>
            <p14:sldId id="518"/>
          </p14:sldIdLst>
        </p14:section>
        <p14:section name="Collections" id="{D7D05FE3-E37D-4C23-95B8-BCC8290A3004}">
          <p14:sldIdLst>
            <p14:sldId id="512"/>
            <p14:sldId id="519"/>
            <p14:sldId id="520"/>
            <p14:sldId id="521"/>
            <p14:sldId id="526"/>
            <p14:sldId id="530"/>
            <p14:sldId id="531"/>
            <p14:sldId id="532"/>
            <p14:sldId id="534"/>
            <p14:sldId id="537"/>
          </p14:sldIdLst>
        </p14:section>
        <p14:section name="Conclusion" id="{B8723A0E-80DB-4FC0-94D9-2CD991355079}">
          <p14:sldIdLst>
            <p14:sldId id="488"/>
            <p14:sldId id="5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15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300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3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85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03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221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014486-0855-4092-8EBF-B0401BBB4C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6028B-C667-4215-81A6-CA2E198976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D77C1-0E7B-47FD-A0B8-CC6BE01081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6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judge.softuni.bg/Contests/Practice/Index/697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697#2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dge.softuni.bg/Contests/Practice/Index/697#4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697#5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697#6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6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dge.softuni.bg/Contests/Practice/Index/697#7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8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8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image" Target="../media/image42.jpeg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3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softwaregroup-bg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697#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6637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PHP: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37009"/>
            <a:ext cx="8125251" cy="682391"/>
          </a:xfrm>
        </p:spPr>
        <p:txBody>
          <a:bodyPr>
            <a:normAutofit/>
          </a:bodyPr>
          <a:lstStyle/>
          <a:p>
            <a:r>
              <a:rPr lang="en-US" dirty="0"/>
              <a:t>Syntax, Basic Web, Forms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7468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6254896" y="3914070"/>
            <a:ext cx="724878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PHP</a:t>
            </a:r>
          </a:p>
        </p:txBody>
      </p:sp>
      <p:pic>
        <p:nvPicPr>
          <p:cNvPr id="1026" name="Picture 2" descr="Original ElePHPan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46" y="3691184"/>
            <a:ext cx="3643955" cy="250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356190-DD6B-4E23-9088-63F11A069A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" y="1861137"/>
            <a:ext cx="2212117" cy="551743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dirty="0"/>
              <a:t> loops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PHP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905000"/>
            <a:ext cx="5657973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while</a:t>
            </a:r>
            <a:r>
              <a:rPr lang="en-US" sz="3000" dirty="0"/>
              <a:t> ($count &lt;= 10)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echo "&lt;p&gt;$count&lt;/p&gt;";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$count++;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461224" y="1905000"/>
            <a:ext cx="5167199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$i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>
                <a:solidFill>
                  <a:schemeClr val="tx2">
                    <a:lumMod val="75000"/>
                  </a:schemeClr>
                </a:solidFill>
              </a:rPr>
              <a:t>do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  echo $i . "&lt;br&gt;\n";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  $i--;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>
                <a:solidFill>
                  <a:schemeClr val="tx2">
                    <a:lumMod val="75000"/>
                  </a:schemeClr>
                </a:solidFill>
              </a:rPr>
              <a:t>} while ($i &gt; 0)</a:t>
            </a:r>
            <a:r>
              <a:rPr lang="pt-BR" sz="3000" dirty="0"/>
              <a:t>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31812" y="4724400"/>
            <a:ext cx="5675557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nn-NO" sz="3000" dirty="0"/>
              <a:t> 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nn-NO" sz="3000" dirty="0"/>
              <a:t>$i=0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nn-NO" sz="3000" dirty="0"/>
              <a:t> $i&lt;11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nn-NO" sz="3000" dirty="0"/>
              <a:t> $i++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/>
              <a:t>  echo "&lt;div&gt;$i&lt;/div&gt;";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61223" y="4724400"/>
            <a:ext cx="5167199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$nums = array(1, 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000" dirty="0"/>
              <a:t>$nums as $num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echo $num . "&lt;br&gt;";</a:t>
            </a:r>
          </a:p>
        </p:txBody>
      </p:sp>
    </p:spTree>
    <p:extLst>
      <p:ext uri="{BB962C8B-B14F-4D97-AF65-F5344CB8AC3E}">
        <p14:creationId xmlns:p14="http://schemas.microsoft.com/office/powerpoint/2010/main" val="26409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to print the numbers from 1 to 20</a:t>
            </a:r>
          </a:p>
          <a:p>
            <a:pPr lvl="1"/>
            <a:r>
              <a:rPr lang="en-US" dirty="0"/>
              <a:t>Print the numbers in a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Print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Numbers 1 to 20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29295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DA176-04DE-4438-9644-C31E18A85A28}"/>
              </a:ext>
            </a:extLst>
          </p:cNvPr>
          <p:cNvSpPr txBox="1"/>
          <p:nvPr/>
        </p:nvSpPr>
        <p:spPr>
          <a:xfrm>
            <a:off x="816005" y="629232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8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Numbers 1 to 20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099456"/>
            <a:ext cx="106679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($i = 1; $i &lt;= 20; $i++)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($i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 = 'green';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$color ='blue';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"\t&lt;li&gt;&lt;span style='color:$color'&gt; $i&lt;/span&gt;&lt;/li&gt;\n";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29232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870" y="1211347"/>
            <a:ext cx="3349623" cy="25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 palette </a:t>
            </a:r>
            <a:r>
              <a:rPr lang="en-US" dirty="0"/>
              <a:t>like shown below: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 Palette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1E09F-436C-4922-9883-889781418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08" y="2057400"/>
            <a:ext cx="11289232" cy="4274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7101E-DEAB-48B9-8DA0-0350FB8B466A}"/>
              </a:ext>
            </a:extLst>
          </p:cNvPr>
          <p:cNvSpPr txBox="1"/>
          <p:nvPr/>
        </p:nvSpPr>
        <p:spPr>
          <a:xfrm>
            <a:off x="814416" y="633222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https://judge.softuni.bg/Contests/Practice/Index/697#2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2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should look something like this: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 Palette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9825" y="1905000"/>
            <a:ext cx="10805997" cy="41653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0)'&gt;rgb(0, 0, 0)&lt;/div&gt;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51)'&gt;rgb(0, 0, 51)&lt;/div&gt;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255)'&gt;rgb(0, 0, 255)&lt;/div&gt;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0)'&gt;rgb(0, 51, 0)&lt;/div&gt;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51)'&gt;rgb(0, 51, 51)&lt;/div&gt;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102)'&gt;rgb(0, 51, 102)&lt;/div&gt;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255, 255)'&gt;rgb(0, 255, 255)&lt;/div&gt;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style='background:rgb(51, 0, 0)'&gt;rgb(51, 0, 0)&lt;/div&gt;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style='background:rgb(255, 255, 255)'&gt;rgb(255, 255, 255)&lt;/div&gt;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D1131-A086-4A2E-9D5D-AEEDB1EA3254}"/>
              </a:ext>
            </a:extLst>
          </p:cNvPr>
          <p:cNvSpPr txBox="1"/>
          <p:nvPr/>
        </p:nvSpPr>
        <p:spPr>
          <a:xfrm>
            <a:off x="776677" y="629416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00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 Palette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962476"/>
            <a:ext cx="10478160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&lt;head&gt;&lt;style&gt;div {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}&lt;/style&gt;&lt;/head&gt;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($red = 0; $red &lt;= 255; $red += 51)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($green = 0; $green &lt;= 255; $green += 51)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($blue = 0; $blue &lt;= 255; $blue += 51)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$color = "rgb($red, $green, $blue)";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echo "&lt;div style='background:$color'&gt; $color&lt;/div&gt;\n";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29416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299E1-FD21-4363-9972-E9F9F4C2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Add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to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&lt;head&gt;</a:t>
            </a:r>
            <a:r>
              <a:rPr lang="en-US" dirty="0"/>
              <a:t> section: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 Palette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86812" y="2285347"/>
            <a:ext cx="1047816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150px;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6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PHP Forms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Form Handling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4" name="Picture 6" descr="Image result for bootstrap 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989665"/>
            <a:ext cx="587692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45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forms submit data to some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Submitting HTML Forms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4" y="2754298"/>
            <a:ext cx="10210798" cy="23848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Name: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9014" y="2062210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hello-person.php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9014" y="5632515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hello-person.php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it-IT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person=some_value</a:t>
            </a:r>
          </a:p>
        </p:txBody>
      </p:sp>
      <p:sp>
        <p:nvSpPr>
          <p:cNvPr id="11" name="Curved Right Arrow 10"/>
          <p:cNvSpPr/>
          <p:nvPr/>
        </p:nvSpPr>
        <p:spPr>
          <a:xfrm>
            <a:off x="303915" y="3886200"/>
            <a:ext cx="571597" cy="22256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146" y="1459625"/>
            <a:ext cx="3479992" cy="1468121"/>
          </a:xfrm>
          <a:prstGeom prst="rect">
            <a:avLst/>
          </a:prstGeom>
        </p:spPr>
      </p:pic>
      <p:sp>
        <p:nvSpPr>
          <p:cNvPr id="15" name="Curved Left Arrow 14"/>
          <p:cNvSpPr/>
          <p:nvPr/>
        </p:nvSpPr>
        <p:spPr>
          <a:xfrm>
            <a:off x="11374233" y="2400559"/>
            <a:ext cx="572298" cy="24000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4061242"/>
            <a:ext cx="3984421" cy="14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and PHP: Hello, Person!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088572"/>
            <a:ext cx="10478160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isset($_GET['person'])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$person = htmlspecialchars(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$_GET['person']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"Hello, $person!";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Name: &lt;input type="text" name="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} ?&gt;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441270" y="2993572"/>
            <a:ext cx="5334000" cy="1066800"/>
          </a:xfrm>
          <a:prstGeom prst="wedgeRoundRectCallout">
            <a:avLst>
              <a:gd name="adj1" fmla="val -58045"/>
              <a:gd name="adj2" fmla="val -520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If the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person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HTTP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</a:t>
            </a:r>
            <a:r>
              <a:rPr lang="bg-BG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exists, print a greeting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976156" y="4735286"/>
            <a:ext cx="4114800" cy="1088572"/>
          </a:xfrm>
          <a:prstGeom prst="wedgeRoundRectCallout">
            <a:avLst>
              <a:gd name="adj1" fmla="val -61941"/>
              <a:gd name="adj2" fmla="val -360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Otherwise, show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form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enter a person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14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460043"/>
            <a:ext cx="11804822" cy="526143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/>
              <a:t>What is PHP?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PHP Forms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PHP Functions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Collections in PHP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460043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46" y="1600200"/>
            <a:ext cx="3164556" cy="4080466"/>
          </a:xfrm>
          <a:prstGeom prst="rect">
            <a:avLst/>
          </a:prstGeom>
        </p:spPr>
      </p:pic>
      <p:pic>
        <p:nvPicPr>
          <p:cNvPr id="9" name="Picture 2" descr="Original ElePHPan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27" y="4356137"/>
            <a:ext cx="2401801" cy="16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PHP script to dump the content of the 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request parameters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var_dump(…)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Dump a HTTP GET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F93430-4EFA-4AA3-9C9F-FD22671B39CB}"/>
              </a:ext>
            </a:extLst>
          </p:cNvPr>
          <p:cNvGrpSpPr/>
          <p:nvPr/>
        </p:nvGrpSpPr>
        <p:grpSpPr>
          <a:xfrm>
            <a:off x="1690705" y="2381949"/>
            <a:ext cx="8804237" cy="3869724"/>
            <a:chOff x="1751012" y="2536372"/>
            <a:chExt cx="8804237" cy="38697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012" y="2536372"/>
              <a:ext cx="2989140" cy="38697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0752" y="2536372"/>
              <a:ext cx="4824497" cy="386972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42DC9C-FB31-41AB-A01F-5F762DF930D9}"/>
              </a:ext>
            </a:extLst>
          </p:cNvPr>
          <p:cNvSpPr txBox="1"/>
          <p:nvPr/>
        </p:nvSpPr>
        <p:spPr>
          <a:xfrm>
            <a:off x="814416" y="632809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5"/>
              </a:rPr>
              <a:t>https://judge.softuni.bg/Contests/Practice/Index/697#4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13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Dump a HTTP GET Request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43000"/>
            <a:ext cx="10478160" cy="4880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&lt;div&gt;Name:&lt;/div&gt;&lt;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name="personName"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&lt;div&gt;Age:&lt;/div&gt;&lt;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name="age"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&lt;div&gt;Town:&lt;/div&gt;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townId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="10"&gt;Sofia&lt;/option&gt;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="20"&gt;Varna&lt;/option&gt;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="30"&gt;Plodvid&lt;/option&gt;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&lt;div&gt;&lt;input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var_dump($_GET);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075612" y="2601684"/>
            <a:ext cx="2895600" cy="1905000"/>
          </a:xfrm>
          <a:prstGeom prst="wedgeRoundRectCallout">
            <a:avLst>
              <a:gd name="adj1" fmla="val -76638"/>
              <a:gd name="adj2" fmla="val -3672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All parameters will be passed as string values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$_GET[]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399212" y="5170714"/>
            <a:ext cx="4267200" cy="709634"/>
          </a:xfrm>
          <a:prstGeom prst="wedgeRoundRectCallout">
            <a:avLst>
              <a:gd name="adj1" fmla="val -61218"/>
              <a:gd name="adj2" fmla="val 2310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Dump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$_GET[]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65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Write a PHP script to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sum two numbers</a:t>
            </a:r>
          </a:p>
          <a:p>
            <a:pPr lvl="1"/>
            <a:r>
              <a:rPr lang="en-US" dirty="0"/>
              <a:t>The script should display a HTML form to enter the numbers</a:t>
            </a:r>
          </a:p>
          <a:p>
            <a:pPr lvl="1"/>
            <a:r>
              <a:rPr lang="en-US" dirty="0"/>
              <a:t>If the numbers are passed as parameters, display their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Two Numbers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429001"/>
            <a:ext cx="4790778" cy="28479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88" y="3429001"/>
            <a:ext cx="4820424" cy="2847974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818445" y="4683918"/>
            <a:ext cx="457200" cy="338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99FDB-BC85-41FC-9805-3B670BD28A4B}"/>
              </a:ext>
            </a:extLst>
          </p:cNvPr>
          <p:cNvSpPr txBox="1"/>
          <p:nvPr/>
        </p:nvSpPr>
        <p:spPr>
          <a:xfrm>
            <a:off x="816004" y="629640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https://judge.softuni.bg/Contests/Practice/Index/697#5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51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Two 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990600"/>
            <a:ext cx="10478160" cy="5204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isset($_GET['num1'])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&amp;&amp;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isset($_GET['num2'])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$num1 = intval(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$_GET['num1']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$num2 = intval(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$_GET['num2']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$sum = $num1 + $num2;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"$num1 + $num2 = $sum";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&lt;div&gt;First Number:&lt;/div&gt;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&lt;div&gt;Second Number:&lt;/div&gt;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/&gt;&lt;/div&gt;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89812" y="1959428"/>
            <a:ext cx="3429000" cy="1066800"/>
          </a:xfrm>
          <a:prstGeom prst="wedgeRoundRectCallout">
            <a:avLst>
              <a:gd name="adj1" fmla="val -67114"/>
              <a:gd name="adj2" fmla="val -418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 the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num1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and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num2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values if exist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923212" y="3595238"/>
            <a:ext cx="2895600" cy="1455734"/>
          </a:xfrm>
          <a:prstGeom prst="wedgeRoundRectCallout">
            <a:avLst>
              <a:gd name="adj1" fmla="val -70873"/>
              <a:gd name="adj2" fmla="val 269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Show a HTML form to submit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num1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C1BED-819B-4B41-8E6C-CA7CC411BA1A}"/>
              </a:ext>
            </a:extLst>
          </p:cNvPr>
          <p:cNvSpPr txBox="1"/>
          <p:nvPr/>
        </p:nvSpPr>
        <p:spPr>
          <a:xfrm>
            <a:off x="816004" y="629640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Function Definition, Calling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 descr="Image result for php fun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084" y="679706"/>
            <a:ext cx="3710728" cy="40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176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 can encapsulate a piece of code</a:t>
            </a:r>
          </a:p>
          <a:p>
            <a:r>
              <a:rPr lang="en-US" sz="3200" dirty="0"/>
              <a:t>Logically equivalent to methods in C#, functions in other languages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PHP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590800"/>
            <a:ext cx="10210798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function sum($a, $b)</a:t>
            </a:r>
            <a:endParaRPr lang="pt-BR" sz="2800" dirty="0">
              <a:solidFill>
                <a:schemeClr val="tx2">
                  <a:lumMod val="75000"/>
                </a:schemeClr>
              </a:solidFill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return $a + $b</a:t>
            </a:r>
            <a:r>
              <a:rPr lang="pt-BR" sz="2800" dirty="0"/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dirty="0"/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(2.8, 2)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(3,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637212" y="2907600"/>
            <a:ext cx="2743200" cy="685799"/>
          </a:xfrm>
          <a:prstGeom prst="wedgeRoundRectCallout">
            <a:avLst>
              <a:gd name="adj1" fmla="val -66667"/>
              <a:gd name="adj2" fmla="val -397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parameters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08612" y="3779682"/>
            <a:ext cx="2514600" cy="897458"/>
          </a:xfrm>
          <a:prstGeom prst="wedgeRoundRectCallout">
            <a:avLst>
              <a:gd name="adj1" fmla="val -66993"/>
              <a:gd name="adj2" fmla="val -3769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summed result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 can define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dirty="0"/>
              <a:t> values</a:t>
            </a:r>
          </a:p>
          <a:p>
            <a:pPr lvl="1"/>
            <a:r>
              <a:rPr lang="en-US" sz="3000" dirty="0"/>
              <a:t>Types: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SomeClass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Type-Hinting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590800"/>
            <a:ext cx="10210798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function sum(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pt-BR" sz="2800" dirty="0"/>
              <a:t> $a,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pt-BR" sz="2800" dirty="0"/>
              <a:t> $b) :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return $a + $b;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dirty="0"/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(2.8, 2)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(3,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50585" y="4908521"/>
            <a:ext cx="3101627" cy="1491220"/>
          </a:xfrm>
          <a:prstGeom prst="wedgeRoundRectCallout">
            <a:avLst>
              <a:gd name="adj1" fmla="val -66259"/>
              <a:gd name="adj2" fmla="val -135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values converted to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4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= (int)2.8 + (int)2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23212" y="3384523"/>
            <a:ext cx="2590800" cy="730276"/>
          </a:xfrm>
          <a:prstGeom prst="wedgeRoundRectCallout">
            <a:avLst>
              <a:gd name="adj1" fmla="val -48820"/>
              <a:gd name="adj2" fmla="val -10076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result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103812" y="3479099"/>
            <a:ext cx="2133600" cy="914399"/>
          </a:xfrm>
          <a:prstGeom prst="wedgeRoundRectCallout">
            <a:avLst>
              <a:gd name="adj1" fmla="val -43825"/>
              <a:gd name="adj2" fmla="val -716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parameters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6012" y="2667001"/>
            <a:ext cx="2801100" cy="457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013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to convert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Celsius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Fahrenheit</a:t>
            </a:r>
            <a:endParaRPr lang="en-US" dirty="0"/>
          </a:p>
          <a:p>
            <a:pPr lvl="1"/>
            <a:r>
              <a:rPr lang="en-US" dirty="0"/>
              <a:t>Print the result in format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132.8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°F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56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°C</a:t>
            </a:r>
            <a:r>
              <a:rPr lang="en-US" dirty="0"/>
              <a:t>" (use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&amp;deg;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°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Celsius ↔ Fahrenheit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83C992-9341-45A4-B634-3B9275066C8C}"/>
              </a:ext>
            </a:extLst>
          </p:cNvPr>
          <p:cNvGrpSpPr/>
          <p:nvPr/>
        </p:nvGrpSpPr>
        <p:grpSpPr>
          <a:xfrm>
            <a:off x="2970212" y="2590800"/>
            <a:ext cx="6248400" cy="3733800"/>
            <a:chOff x="2894012" y="2590800"/>
            <a:chExt cx="6248400" cy="3733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4012" y="4638675"/>
              <a:ext cx="6248400" cy="16859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012" y="2590800"/>
              <a:ext cx="6248400" cy="1685925"/>
            </a:xfrm>
            <a:prstGeom prst="rect">
              <a:avLst/>
            </a:prstGeom>
          </p:spPr>
        </p:pic>
      </p:grpSp>
      <p:sp>
        <p:nvSpPr>
          <p:cNvPr id="11" name="Curved Left Arrow 10"/>
          <p:cNvSpPr/>
          <p:nvPr/>
        </p:nvSpPr>
        <p:spPr>
          <a:xfrm>
            <a:off x="9296400" y="3505200"/>
            <a:ext cx="838200" cy="2286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5CE5C-AAF8-4DB2-BAB3-92384394EEA1}"/>
              </a:ext>
            </a:extLst>
          </p:cNvPr>
          <p:cNvSpPr txBox="1"/>
          <p:nvPr/>
        </p:nvSpPr>
        <p:spPr>
          <a:xfrm>
            <a:off x="814416" y="626203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https://judge.softuni.bg/Contests/Practice/Index/697#6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degree conversion functions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Celsius ↔ Fahrenheit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3" y="2048305"/>
            <a:ext cx="11125198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pt-BR" sz="2800" dirty="0"/>
              <a:t> celsiusToFahrenheit(float $celsius) : float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pt-BR" sz="2800" dirty="0"/>
              <a:t> $celsius * 1.8 + 32;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dirty="0"/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pt-BR" sz="2800" dirty="0"/>
              <a:t> fahrenheitToCelsius(float $fahrenheit) : float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pt-BR" sz="2800" dirty="0"/>
              <a:t> ($fahrenheit - 32) / 1.8;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}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2E577-DF17-4ECC-BF84-7A5083C51520}"/>
              </a:ext>
            </a:extLst>
          </p:cNvPr>
          <p:cNvSpPr txBox="1"/>
          <p:nvPr/>
        </p:nvSpPr>
        <p:spPr>
          <a:xfrm>
            <a:off x="776677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1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Celsius ↔ Fahrenheit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3" y="1042085"/>
            <a:ext cx="10515598" cy="52502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$msgAfterCelsius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if (isset($_GET['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cel</a:t>
            </a:r>
            <a:r>
              <a:rPr lang="pt-BR" sz="2600" dirty="0"/>
              <a:t>']))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$cel = floatval($_GET['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cel</a:t>
            </a:r>
            <a:r>
              <a:rPr lang="pt-BR" sz="2600" dirty="0"/>
              <a:t>']);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$fah = 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celsiusToFahrenheit</a:t>
            </a:r>
            <a:r>
              <a:rPr lang="pt-BR" sz="2600" dirty="0"/>
              <a:t>($cel);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$msgAfterCelsius = "$cel </a:t>
            </a:r>
            <a:r>
              <a:rPr lang="pt-BR" sz="2600" i="1" dirty="0"/>
              <a:t>&amp;deg;</a:t>
            </a:r>
            <a:r>
              <a:rPr lang="pt-BR" sz="2600" dirty="0"/>
              <a:t>C = $fah </a:t>
            </a:r>
            <a:r>
              <a:rPr lang="pt-BR" sz="2600" i="1" dirty="0"/>
              <a:t>&amp;deg;</a:t>
            </a:r>
            <a:r>
              <a:rPr lang="pt-BR" sz="2600" dirty="0"/>
              <a:t>F";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$msgAfterFahrenheit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if (isset($_GET['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fah</a:t>
            </a:r>
            <a:r>
              <a:rPr lang="pt-BR" sz="2600" dirty="0"/>
              <a:t>']))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$fah = floatval($_GET['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fah</a:t>
            </a:r>
            <a:r>
              <a:rPr lang="pt-BR" sz="2600" dirty="0"/>
              <a:t>']);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$cel = 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fahrenheitToCelsius</a:t>
            </a:r>
            <a:r>
              <a:rPr lang="pt-BR" sz="2600" dirty="0"/>
              <a:t>($fah);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$msgAfterFahrenheit = "$fah </a:t>
            </a:r>
            <a:r>
              <a:rPr lang="pt-BR" sz="2600" i="1" dirty="0"/>
              <a:t>&amp;deg;</a:t>
            </a:r>
            <a:r>
              <a:rPr lang="pt-BR" sz="2600" dirty="0"/>
              <a:t>F = $cel </a:t>
            </a:r>
            <a:r>
              <a:rPr lang="pt-BR" sz="2600" i="1" dirty="0"/>
              <a:t>&amp;deg;</a:t>
            </a:r>
            <a:r>
              <a:rPr lang="pt-BR" sz="2600" dirty="0"/>
              <a:t>C";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085012" y="3733800"/>
            <a:ext cx="3262200" cy="1035079"/>
          </a:xfrm>
          <a:prstGeom prst="wedgeRoundRectCallout">
            <a:avLst>
              <a:gd name="adj1" fmla="val 22639"/>
              <a:gd name="adj2" fmla="val 1075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&amp;deg;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show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°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symbol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323012" y="947484"/>
            <a:ext cx="4572000" cy="983933"/>
          </a:xfrm>
          <a:prstGeom prst="wedgeRoundRectCallout">
            <a:avLst>
              <a:gd name="adj1" fmla="val -73843"/>
              <a:gd name="adj2" fmla="val -84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Prepare the message to be shown after the Celsius form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02650-62DE-4859-8B3A-A8E4FD6BE9BB}"/>
              </a:ext>
            </a:extLst>
          </p:cNvPr>
          <p:cNvSpPr txBox="1"/>
          <p:nvPr/>
        </p:nvSpPr>
        <p:spPr>
          <a:xfrm>
            <a:off x="795396" y="629101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noProof="1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#tech-softuni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Celsius ↔ Fahrenheit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38656"/>
            <a:ext cx="10515598" cy="47578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Celsius: &lt;input type="text" name="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cel</a:t>
            </a:r>
            <a:r>
              <a:rPr lang="pt-BR" sz="2800" dirty="0"/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&lt;input type="submit" value="Convert"&gt;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&lt;?= $msgAfterCelsius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&lt;/form&gt;</a:t>
            </a:r>
            <a:endParaRPr lang="bg-BG" sz="2800" dirty="0"/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Fahrenheit: &lt;input type="text" name="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fah</a:t>
            </a:r>
            <a:r>
              <a:rPr lang="pt-BR" sz="2800" dirty="0"/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&lt;input type="submit" value="Convert"&gt;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&lt;?= $msgAfterFahrenheit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&lt;/form&gt;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Arrays, Associative Arrays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082" y="1371309"/>
            <a:ext cx="7620660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33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/>
              <a:t> in PHP hold indexed sequence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1963368"/>
            <a:ext cx="10363198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$towns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array(</a:t>
            </a:r>
            <a:r>
              <a:rPr lang="en-US" sz="3000" dirty="0"/>
              <a:t>'Sofia', 'Plovdiv', 'Varna'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000" dirty="0"/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echo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$towns[0]</a:t>
            </a:r>
            <a:r>
              <a:rPr lang="en-US" sz="3000" dirty="0"/>
              <a:t> . "&lt;br&gt;\n";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Sofia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echo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implode</a:t>
            </a:r>
            <a:r>
              <a:rPr lang="en-US" sz="3000" dirty="0"/>
              <a:t>(", ", $towns);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Sofia, Plovdiv, Varna</a:t>
            </a:r>
            <a:endParaRPr lang="en-US" sz="30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814" y="3886200"/>
            <a:ext cx="10363198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$nums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10, 20, 30, 40, 50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for ($i = 0; $i &lt;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count(</a:t>
            </a:r>
            <a:r>
              <a:rPr lang="en-US" sz="3000" dirty="0"/>
              <a:t>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000" dirty="0"/>
              <a:t>; $i++)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  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$i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$i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*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3000" dirty="0"/>
              <a:t> = 1;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Add element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1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$num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echo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implode</a:t>
            </a:r>
            <a:r>
              <a:rPr lang="en-US" sz="3000" dirty="0"/>
              <a:t>(", ", $nums);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20, 40, 60, 80, 100, 1</a:t>
            </a:r>
          </a:p>
        </p:txBody>
      </p:sp>
    </p:spTree>
    <p:extLst>
      <p:ext uri="{BB962C8B-B14F-4D97-AF65-F5344CB8AC3E}">
        <p14:creationId xmlns:p14="http://schemas.microsoft.com/office/powerpoint/2010/main" val="10374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sorts </a:t>
            </a:r>
            <a:r>
              <a:rPr lang="en-US" dirty="0"/>
              <a:t>the text lines from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&lt;textarea&gt;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Sort Text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1828800"/>
            <a:ext cx="3293718" cy="443009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65813" y="38533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696" y="1828800"/>
            <a:ext cx="3293717" cy="4430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0764F1-7C98-411C-BFB5-52F48FC88565}"/>
              </a:ext>
            </a:extLst>
          </p:cNvPr>
          <p:cNvSpPr txBox="1"/>
          <p:nvPr/>
        </p:nvSpPr>
        <p:spPr>
          <a:xfrm>
            <a:off x="814416" y="62598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5"/>
              </a:rPr>
              <a:t>https://judge.softuni.bg/Contests/Practice/Index/697#7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42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Sort Text Lines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0714"/>
            <a:ext cx="10820398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&lt;?php $sortedLines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if (isset($_GET['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sz="2600" dirty="0"/>
              <a:t>']))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$lines = explode(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"\n"</a:t>
            </a:r>
            <a:r>
              <a:rPr lang="en-US" sz="2600" dirty="0"/>
              <a:t>, $_GET['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sz="2600" dirty="0"/>
              <a:t>']);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$lines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array_map</a:t>
            </a:r>
            <a:r>
              <a:rPr lang="en-US" sz="2600" dirty="0"/>
              <a:t>('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sz="2600" dirty="0"/>
              <a:t>', $lines);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sort($lines,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SORT_STRING</a:t>
            </a:r>
            <a:r>
              <a:rPr lang="en-US" sz="2600" dirty="0"/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$sortedLines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implode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"\n"</a:t>
            </a:r>
            <a:r>
              <a:rPr lang="en-US" sz="2600" dirty="0"/>
              <a:t>, $lines);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}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&lt;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textarea</a:t>
            </a:r>
            <a:r>
              <a:rPr lang="en-US" sz="2600" dirty="0"/>
              <a:t> rows="10" name="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sz="2600" dirty="0"/>
              <a:t>"&gt;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&lt;?=</a:t>
            </a:r>
            <a:r>
              <a:rPr lang="en-US" sz="2600" dirty="0"/>
              <a:t> $sortedLines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?&gt;</a:t>
            </a:r>
            <a:r>
              <a:rPr lang="en-US" sz="2600" dirty="0"/>
              <a:t>&lt;/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textarea</a:t>
            </a:r>
            <a:r>
              <a:rPr lang="en-US" sz="2600" dirty="0"/>
              <a:t>&gt; 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&lt;input type="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sz="2600" dirty="0"/>
              <a:t>" value="Sort"&gt;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&lt;/form&gt;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927" y="4833361"/>
            <a:ext cx="3650085" cy="1311279"/>
          </a:xfrm>
          <a:prstGeom prst="wedgeRoundRectCallout">
            <a:avLst>
              <a:gd name="adj1" fmla="val -70772"/>
              <a:gd name="adj2" fmla="val -549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Never put space  between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&lt;textarea&gt;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&lt;/textarea&gt;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292178" y="304800"/>
            <a:ext cx="3602834" cy="1336152"/>
          </a:xfrm>
          <a:prstGeom prst="wedgeRoundRectCallout">
            <a:avLst>
              <a:gd name="adj1" fmla="val -73067"/>
              <a:gd name="adj2" fmla="val 7203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Split by new line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"\n"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 Warning: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'\n'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does not work!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471020" y="2882111"/>
            <a:ext cx="3309803" cy="585801"/>
          </a:xfrm>
          <a:prstGeom prst="wedgeRoundRectCallout">
            <a:avLst>
              <a:gd name="adj1" fmla="val -111790"/>
              <a:gd name="adj2" fmla="val -2580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Sort as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string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values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809023" y="1809344"/>
            <a:ext cx="2971800" cy="890051"/>
          </a:xfrm>
          <a:prstGeom prst="wedgeRoundRectCallout">
            <a:avLst>
              <a:gd name="adj1" fmla="val -77487"/>
              <a:gd name="adj2" fmla="val 4071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Remove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\r</a:t>
            </a:r>
            <a:r>
              <a:rPr lang="en-US" sz="2800" dirty="0"/>
              <a:t> and spaces when exist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483274" y="3677056"/>
            <a:ext cx="4640338" cy="585801"/>
          </a:xfrm>
          <a:prstGeom prst="wedgeRoundRectCallout">
            <a:avLst>
              <a:gd name="adj1" fmla="val -56050"/>
              <a:gd name="adj2" fmla="val -5403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Warning: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'\n'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not work!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6677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8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dirty="0"/>
              <a:t> in PHP hold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{key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value}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pairs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963368"/>
            <a:ext cx="10515598" cy="4483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25, "Maria"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22, "George"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12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echo 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'Nakov'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. "&lt;br&gt;\n";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25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'Kiro'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15;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Add new key-value pair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'Nakov'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26;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Change existing value for given key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unset($ages['George']);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Delete existing key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'Maria'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'no age';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Mixing types is allowed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800" dirty="0"/>
              <a:t> ($ages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dirty="0"/>
              <a:t> $name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/>
              <a:t> $age)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    echo "Name: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$name</a:t>
            </a:r>
            <a:r>
              <a:rPr lang="en-US" sz="2800" dirty="0"/>
              <a:t>, age: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$age</a:t>
            </a:r>
            <a:r>
              <a:rPr lang="en-US" sz="2800" dirty="0"/>
              <a:t>&lt;br&gt;\n";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032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sz="3300" dirty="0"/>
              <a:t> in PHP hold a sequence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non-Unicode</a:t>
            </a:r>
            <a:r>
              <a:rPr lang="en-US" sz="3300" dirty="0"/>
              <a:t> characters (bytes)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PHP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694" y="1976974"/>
            <a:ext cx="1066671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$lang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love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$lang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$str;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 love PHP&lt;br&gt;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$broken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love $lang&lt;br&gt;\n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$broken;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 love $lang&lt;br&gt;\n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1694" y="4532293"/>
            <a:ext cx="1066671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$tokens = explode(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PHP,,,, SQL, HTML, Java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$tokens = array_filter(array_map('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$tokens));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strtolower(implode(' - ', $tokens));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php - sql - html - java</a:t>
            </a:r>
          </a:p>
        </p:txBody>
      </p:sp>
    </p:spTree>
    <p:extLst>
      <p:ext uri="{BB962C8B-B14F-4D97-AF65-F5344CB8AC3E}">
        <p14:creationId xmlns:p14="http://schemas.microsoft.com/office/powerpoint/2010/main" val="477698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PHP script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extract</a:t>
            </a:r>
            <a:r>
              <a:rPr lang="en-US" sz="3200" dirty="0"/>
              <a:t>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capital-case words </a:t>
            </a:r>
            <a:r>
              <a:rPr lang="en-US" sz="3200" dirty="0"/>
              <a:t>from an array of strings.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non-letter</a:t>
            </a:r>
            <a:r>
              <a:rPr lang="en-US" sz="3200" dirty="0"/>
              <a:t> chars are considered separators.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Capital-Case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2497586"/>
            <a:ext cx="1082039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 start by HTML, CSS, JavaScript, JSON and REST.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Later we touch some PHP, MySQL and SQL.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Later we play with C#, EF, SQL Server and ASP.NET MVC.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Finally, we touch some Java, Hibernate and Spring.MVC.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4" y="4989493"/>
            <a:ext cx="1082039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HTML, CSS, JSON, REST, PHP, SQL, C, EF, SQL, ASP, NET, MVC, MVC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930763" y="4483950"/>
            <a:ext cx="324122" cy="3665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06BF8-B190-4B94-BA40-5E2B85311317}"/>
              </a:ext>
            </a:extLst>
          </p:cNvPr>
          <p:cNvSpPr txBox="1"/>
          <p:nvPr/>
        </p:nvSpPr>
        <p:spPr>
          <a:xfrm>
            <a:off x="816004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89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Capital-Case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494" y="1012647"/>
            <a:ext cx="10819118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(isset($_GET['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'])) {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$text = $_GET['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preg_match_all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/', $text, $words);</a:t>
            </a:r>
          </a:p>
          <a:p>
            <a:pPr>
              <a:spcAft>
                <a:spcPts val="3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$words = $words[0];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$upperWords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array_filter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($words, function($word)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strtoupper($word) == $word;</a:t>
            </a:r>
          </a:p>
          <a:p>
            <a:pPr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implode(', ', $upperWords);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make HTML form holding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name=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"text"&gt;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236302" y="968194"/>
            <a:ext cx="5486400" cy="1058679"/>
          </a:xfrm>
          <a:prstGeom prst="wedgeRoundRectCallout">
            <a:avLst>
              <a:gd name="adj1" fmla="val -62791"/>
              <a:gd name="adj2" fmla="val 6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Extract all non-empty sequences of letters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\w+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in new array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$words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450653" y="2438400"/>
            <a:ext cx="5672959" cy="961785"/>
          </a:xfrm>
          <a:prstGeom prst="wedgeRoundRectCallout">
            <a:avLst>
              <a:gd name="adj1" fmla="val -56963"/>
              <a:gd name="adj2" fmla="val 15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$words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is an</a:t>
            </a:r>
            <a:r>
              <a:rPr lang="en-US" sz="2800" dirty="0">
                <a:solidFill>
                  <a:srgbClr val="FFFFFF"/>
                </a:solidFill>
              </a:rPr>
              <a:t> array of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RegEx groups</a:t>
            </a:r>
          </a:p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$words[0]</a:t>
            </a:r>
            <a:r>
              <a:rPr lang="en-US" sz="2800" dirty="0">
                <a:solidFill>
                  <a:srgbClr val="FFFFFF"/>
                </a:solidFill>
              </a:rPr>
              <a:t>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group 0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’s matches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4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990600"/>
            <a:ext cx="10666718" cy="54414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$name;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$age;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__construct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($name, $age)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$this-&gt;name = $name;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$this-&gt;age = $age;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"Name: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Age: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94605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What is PHP?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862560">
            <a:off x="9723108" y="1919566"/>
            <a:ext cx="18473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99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Image result for ph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41" y="1453969"/>
            <a:ext cx="5486400" cy="2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6480">
            <a:off x="8533591" y="2457459"/>
            <a:ext cx="839592" cy="15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73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1694" y="1223948"/>
            <a:ext cx="10666718" cy="50244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return $this-&gt;name; }</a:t>
            </a:r>
          </a:p>
          <a:p>
            <a:pPr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($name)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return $this-&gt;name = $name; }</a:t>
            </a:r>
          </a:p>
          <a:p>
            <a:pPr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return $this-&gt;age; }</a:t>
            </a:r>
          </a:p>
          <a:p>
            <a:pPr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($age)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return $this-&gt;age = $age; }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723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PHP is a server-side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scripting</a:t>
            </a:r>
            <a:r>
              <a:rPr lang="en-US" sz="3200" dirty="0"/>
              <a:t> language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Variables are prefixed by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3200" dirty="0"/>
              <a:t>, not declared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PHP supports classical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200" dirty="0"/>
              <a:t> statements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PHP supports classical loop structures: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/>
              <a:t> 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2800" dirty="0"/>
              <a:t>-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/>
              <a:t> 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HTML forms send data as HTTP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request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Access HTTP GET parameters from PHP using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$_GET['param_name']</a:t>
            </a:r>
          </a:p>
          <a:p>
            <a:pPr>
              <a:lnSpc>
                <a:spcPct val="110000"/>
              </a:lnSpc>
            </a:pPr>
            <a:r>
              <a:rPr lang="en-US" sz="3000" noProof="1"/>
              <a:t>PHP Supports classic collections and constructions</a:t>
            </a:r>
          </a:p>
          <a:p>
            <a:pPr lvl="1">
              <a:lnSpc>
                <a:spcPct val="110000"/>
              </a:lnSpc>
            </a:pPr>
            <a:r>
              <a:rPr lang="en-US" sz="2800" noProof="1"/>
              <a:t>Functions, arrays, associative arrays, classes</a:t>
            </a:r>
          </a:p>
          <a:p>
            <a:pPr lvl="1">
              <a:lnSpc>
                <a:spcPct val="110000"/>
              </a:lnSpc>
            </a:pP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539839"/>
            <a:ext cx="2843366" cy="21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riginal ElePHPan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148" y="4288080"/>
            <a:ext cx="2743200" cy="18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PHP: Syntax, Basic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2956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03178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PHP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reprocessor)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Server-side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scripting language </a:t>
            </a:r>
            <a:r>
              <a:rPr lang="en-US" dirty="0"/>
              <a:t>for building dynamic Web sites</a:t>
            </a:r>
          </a:p>
          <a:p>
            <a:pPr>
              <a:lnSpc>
                <a:spcPct val="100000"/>
              </a:lnSpc>
            </a:pPr>
            <a:r>
              <a:rPr lang="en-US" dirty="0"/>
              <a:t>PHP code is embedded in HTML pages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Rendered to HTML at the Web server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PHP?</a:t>
            </a:r>
          </a:p>
        </p:txBody>
      </p:sp>
      <p:pic>
        <p:nvPicPr>
          <p:cNvPr id="2053" name="Picture 5" descr="C:\Users\bubbles\Desktop\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40" y="3936298"/>
            <a:ext cx="2286000" cy="228600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912812" y="3810000"/>
            <a:ext cx="8305715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for($i = 1; $i &lt;= 20; $i++) {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$i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99898" y="3903640"/>
            <a:ext cx="914400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113212" y="5520147"/>
            <a:ext cx="2743200" cy="685800"/>
          </a:xfrm>
          <a:prstGeom prst="wedgeRoundRectCallout">
            <a:avLst>
              <a:gd name="adj1" fmla="val -63856"/>
              <a:gd name="adj2" fmla="val -586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PHP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99898" y="5785794"/>
            <a:ext cx="1132114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421260" y="4346673"/>
            <a:ext cx="7492551" cy="530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17812" y="3682646"/>
            <a:ext cx="2971800" cy="685800"/>
          </a:xfrm>
          <a:prstGeom prst="wedgeRoundRectCallout">
            <a:avLst>
              <a:gd name="adj1" fmla="val -71396"/>
              <a:gd name="adj2" fmla="val 2226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2600099" y="4876800"/>
            <a:ext cx="1786844" cy="451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1778185" y="4855359"/>
            <a:ext cx="832800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4384504" y="4855359"/>
            <a:ext cx="1024108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421260" y="5328106"/>
            <a:ext cx="1995265" cy="4680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11" grpId="0" animBg="1"/>
      <p:bldP spid="12" grpId="0" animBg="1"/>
      <p:bldP spid="12" grpId="1" animBg="1"/>
      <p:bldP spid="13" grpId="0" animBg="1"/>
      <p:bldP spid="10" grpId="0" animBg="1"/>
      <p:bldP spid="10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PHP script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PHP!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Hello PHP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55333" y="2062210"/>
            <a:ext cx="10478160" cy="2738390"/>
            <a:chOff x="855333" y="2062210"/>
            <a:chExt cx="10478160" cy="2738390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855333" y="2754298"/>
              <a:ext cx="10478160" cy="20463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&lt;?php</a:t>
              </a:r>
            </a:p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</a:t>
              </a: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echo</a:t>
              </a:r>
              <a:r>
                <a:rPr lang="it-IT" sz="36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"Hello, PHP!"</a:t>
              </a: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?&gt;</a:t>
              </a:r>
            </a:p>
          </p:txBody>
        </p:sp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855333" y="2062210"/>
              <a:ext cx="10478160" cy="6920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hello.php</a:t>
              </a:r>
              <a:endPara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12" y="3046250"/>
            <a:ext cx="1550142" cy="14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4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 in PHP are prefixed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$count</a:t>
            </a:r>
          </a:p>
          <a:p>
            <a:pPr lvl="1"/>
            <a:r>
              <a:rPr lang="en-US" dirty="0"/>
              <a:t>Not declared, created at first assignment</a:t>
            </a:r>
          </a:p>
          <a:p>
            <a:pPr lvl="1"/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Variables have a type, but it is not explicitly specified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PHP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569028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$count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Notice: Undefined variable: count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4" y="4167043"/>
            <a:ext cx="10210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20;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variable $count, value 20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integer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$count . ' &lt;br&gt;';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 &lt;br&gt;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gettype($count)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var_dump($count);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 20</a:t>
            </a:r>
          </a:p>
        </p:txBody>
      </p:sp>
    </p:spTree>
    <p:extLst>
      <p:ext uri="{BB962C8B-B14F-4D97-AF65-F5344CB8AC3E}">
        <p14:creationId xmlns:p14="http://schemas.microsoft.com/office/powerpoint/2010/main" val="9652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Checking whether a variable exists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isset(variable)</a:t>
            </a:r>
          </a:p>
          <a:p>
            <a:r>
              <a:rPr lang="en-US" dirty="0"/>
              <a:t>Deleting an existing variable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unset(variable)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PHP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4" y="3952055"/>
            <a:ext cx="103631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20;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($count))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$count;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unset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($count);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$count;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Notice: Undefined variable: count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146" name="Picture 2" descr="https://freeiconshop.com/files/edd/checkmark-fla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1020" y="1369376"/>
            <a:ext cx="1069286" cy="106928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2667108"/>
            <a:ext cx="1066694" cy="10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  <a:r>
              <a:rPr lang="en-US" dirty="0"/>
              <a:t> like C#, Java and 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in PHP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4" y="2133600"/>
            <a:ext cx="10363198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$month = intval(date("m")); 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($month &gt;= 6 &amp;&amp; $month &lt;= 8) {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&lt;p&gt;It is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&lt;?=date("M")?&gt;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summer time!&lt;/p&gt;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&lt;p&gt;Sorry, not summer.&lt;/p&gt;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?&gt;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68" y="4419600"/>
            <a:ext cx="4051644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3725</Words>
  <Application>Microsoft Office PowerPoint</Application>
  <PresentationFormat>Custom</PresentationFormat>
  <Paragraphs>468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PHP: Introduction</vt:lpstr>
      <vt:lpstr>Table of Contents</vt:lpstr>
      <vt:lpstr>Have a Question?</vt:lpstr>
      <vt:lpstr>What is PHP?</vt:lpstr>
      <vt:lpstr>What is PHP?</vt:lpstr>
      <vt:lpstr>Example: Hello PHP</vt:lpstr>
      <vt:lpstr>Variables in PHP</vt:lpstr>
      <vt:lpstr>Variables in PHP (2)</vt:lpstr>
      <vt:lpstr>Conditions in PHP</vt:lpstr>
      <vt:lpstr>Loops in PHP</vt:lpstr>
      <vt:lpstr>Problem: Numbers 1 to 20</vt:lpstr>
      <vt:lpstr>Solution: Numbers 1 to 20</vt:lpstr>
      <vt:lpstr>Problem: Color Palette</vt:lpstr>
      <vt:lpstr>Problem: Color Palette (2)</vt:lpstr>
      <vt:lpstr>Solution: Color Palette</vt:lpstr>
      <vt:lpstr>Solution: Color Palette (2)</vt:lpstr>
      <vt:lpstr>PHP Forms</vt:lpstr>
      <vt:lpstr>Submitting HTML Forms</vt:lpstr>
      <vt:lpstr>HTML Forms and PHP: Hello, Person!</vt:lpstr>
      <vt:lpstr>Problem: Dump a HTTP GET Request</vt:lpstr>
      <vt:lpstr>Solution: Dump a HTTP GET Request</vt:lpstr>
      <vt:lpstr>Problem: Sum Two Numbers</vt:lpstr>
      <vt:lpstr>Solution: Sum Two Numbers</vt:lpstr>
      <vt:lpstr>PHP Functions</vt:lpstr>
      <vt:lpstr>Functions in PHP</vt:lpstr>
      <vt:lpstr>Type-Hinting</vt:lpstr>
      <vt:lpstr>Problem: Celsius ↔ Fahrenheit</vt:lpstr>
      <vt:lpstr>Solution: Celsius ↔ Fahrenheit</vt:lpstr>
      <vt:lpstr>Solution: Celsius ↔ Fahrenheit (2)</vt:lpstr>
      <vt:lpstr>Solution: Celsius ↔ Fahrenheit (3)</vt:lpstr>
      <vt:lpstr>Collections</vt:lpstr>
      <vt:lpstr>Arrays</vt:lpstr>
      <vt:lpstr>Problem: Sort Text Lines</vt:lpstr>
      <vt:lpstr>Solution: Sort Text Lines</vt:lpstr>
      <vt:lpstr>Associative Arrays</vt:lpstr>
      <vt:lpstr>Strings in PHP</vt:lpstr>
      <vt:lpstr>Problem: Extract Capital-Case Words</vt:lpstr>
      <vt:lpstr>Solution: Extract Capital-Case Words</vt:lpstr>
      <vt:lpstr>Classes and Objects</vt:lpstr>
      <vt:lpstr>Classes and Objects (2)</vt:lpstr>
      <vt:lpstr>Summary</vt:lpstr>
      <vt:lpstr>PHP: Syntax, Basic Web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PHP: Syntax, Basic Web (Forms)</dc:title>
  <dc:subject>PHP and MySQL Course</dc:subject>
  <dc:creator/>
  <cp:keywords>PHP, forms, conditions, loops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2018-03-26T09:07:02Z</dcterms:modified>
  <cp:category>PHP, 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